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87" r:id="rId4"/>
    <p:sldId id="313" r:id="rId5"/>
    <p:sldId id="315" r:id="rId6"/>
    <p:sldId id="289" r:id="rId7"/>
    <p:sldId id="316" r:id="rId8"/>
    <p:sldId id="314" r:id="rId9"/>
    <p:sldId id="328" r:id="rId10"/>
    <p:sldId id="330" r:id="rId11"/>
    <p:sldId id="335" r:id="rId12"/>
    <p:sldId id="336" r:id="rId13"/>
    <p:sldId id="337" r:id="rId14"/>
    <p:sldId id="319" r:id="rId15"/>
    <p:sldId id="321" r:id="rId16"/>
    <p:sldId id="322" r:id="rId17"/>
    <p:sldId id="324" r:id="rId18"/>
    <p:sldId id="323" r:id="rId19"/>
    <p:sldId id="325" r:id="rId20"/>
    <p:sldId id="332" r:id="rId21"/>
    <p:sldId id="327" r:id="rId22"/>
    <p:sldId id="31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7" autoAdjust="0"/>
    <p:restoredTop sz="96565"/>
  </p:normalViewPr>
  <p:slideViewPr>
    <p:cSldViewPr snapToGrid="0">
      <p:cViewPr varScale="1">
        <p:scale>
          <a:sx n="138" d="100"/>
          <a:sy n="138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Good afternoon, everyone. Our group project is 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  <a:r>
              <a:rPr lang="en-US" altLang="zh-CN" sz="1200" b="0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Controversy. </a:t>
            </a:r>
            <a:endParaRPr lang="zh-CN" altLang="en-US" sz="1200" b="0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is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 of our system.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We have separately implemented the </a:t>
            </a:r>
            <a:r>
              <a:rPr lang="en-US" altLang="zh-CN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 and carried out an attack on its backdoor for both the web client and server. Afterwards, to better understand each other's work, we integrated the systems.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Within this framework, the random value is first generated in the browser. Subsequently, public parameters can be either transmitted to the backend attacker or the browser attacker. The attacker, based</a:t>
            </a:r>
            <a:r>
              <a:rPr lang="zh-CN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on public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parameters, predicts the random number stream.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2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In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sz="12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cs typeface="+mn-ea"/>
                <a:sym typeface="+mn-lt"/>
              </a:rPr>
              <a:t>,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s0 is used as the initial state, and its state is continuously updated by multiplying it with point P and taking the x-coordinate. The random number is generated by multiplying the state with point Q, and it is then truncated. The length of truncation and amount of random value are controlled by variable.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These code shows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between generator and attacker. Http request is used for ruby attackers.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postmessage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used for browser attacker to communicate between multi threads.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7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results of attackers are returned for comparison and judgment, and will be displayed in the browser.</a:t>
            </a:r>
          </a:p>
          <a:p>
            <a:r>
              <a:rPr lang="en-US" altLang="zh-CN" dirty="0" err="1"/>
              <a:t>Libo</a:t>
            </a:r>
            <a:r>
              <a:rPr lang="en-US" altLang="zh-CN" dirty="0"/>
              <a:t> will introduce the attacker using ruby. </a:t>
            </a:r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1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0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9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let's begin.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8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2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3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0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</a:t>
            </a:r>
            <a:r>
              <a:rPr lang="en-US" sz="12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is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basically a 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it, and then we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implement the attack on it by coding.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So what is the principle. The Dual EC method uses a function f to transform state and use function g to generate random value based on the state. </a:t>
            </a:r>
            <a:r>
              <a:rPr 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Both f and g are one-way, ensuring they can't be easily inverted.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zh-CN" dirty="0">
                <a:solidFill>
                  <a:srgbClr val="2A3140"/>
                </a:solidFill>
                <a:effectLst/>
                <a:latin typeface="Times"/>
              </a:rPr>
              <a:t>Using elliptic curve, f is achieved by multiplying by point P and then taking the x coordinate, and g is achieved by point Q.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3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What is the backdoor? 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get s1P,which is s2. Therefore, </a:t>
            </a:r>
            <a:r>
              <a:rPr lang="en-US" altLang="zh-CN" dirty="0"/>
              <a:t>The internal is discovered, and all the other random numbers from here can be derived.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7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2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27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199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2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70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355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S230060@e.ntu.edu.sg" TargetMode="External"/><Relationship Id="rId4" Type="http://schemas.openxmlformats.org/officeDocument/2006/relationships/hyperlink" Target="mailto:LIBO0020@e.ntu.edu.s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npmjs.com/package/ellipti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st.github.com/jingoro/2388745" TargetMode="External"/><Relationship Id="rId5" Type="http://schemas.openxmlformats.org/officeDocument/2006/relationships/hyperlink" Target="https://rosettacode.org/wiki/Tonelli-Shanks_algorithm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3.0.103.121:8000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230060@e.ntu.edu.sg" TargetMode="External"/><Relationship Id="rId5" Type="http://schemas.openxmlformats.org/officeDocument/2006/relationships/hyperlink" Target="mailto:LIBO0020@e.ntu.edu.s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501740" y="3429000"/>
            <a:ext cx="1072280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</a:t>
            </a:r>
            <a:endParaRPr lang="zh-CN" altLang="en-US" sz="4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1" name="TextBox 76"/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4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BF25E-B357-55AF-67DE-B5FA40D1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71" y="759023"/>
            <a:ext cx="6944858" cy="5339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B03365-17E3-6A4A-B2E4-791773E3B3B5}"/>
              </a:ext>
            </a:extLst>
          </p:cNvPr>
          <p:cNvSpPr txBox="1"/>
          <p:nvPr/>
        </p:nvSpPr>
        <p:spPr>
          <a:xfrm>
            <a:off x="2805546" y="591431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architecture of the system of generator and attacker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6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en-US" altLang="zh-CN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0" y="5905392"/>
            <a:ext cx="139818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- All the code written personally is original. </a:t>
            </a:r>
          </a:p>
          <a:p>
            <a:r>
              <a:rPr lang="en-US" altLang="zh-CN" sz="1400" dirty="0"/>
              <a:t>- Elliptic Library is used, </a:t>
            </a:r>
            <a:r>
              <a:rPr lang="en-US" altLang="zh-CN" sz="1400" dirty="0">
                <a:hlinkClick r:id="rId4"/>
              </a:rPr>
              <a:t>https://www.npmjs.com/package/elliptic</a:t>
            </a:r>
            <a:endParaRPr lang="en-US" altLang="zh-CN" sz="1400" dirty="0"/>
          </a:p>
          <a:p>
            <a:r>
              <a:rPr lang="en-US" altLang="zh-CN" sz="1400" dirty="0"/>
              <a:t>- </a:t>
            </a:r>
            <a:r>
              <a:rPr lang="en-US" altLang="zh-CN" sz="1400" dirty="0" err="1"/>
              <a:t>Vuejs</a:t>
            </a:r>
            <a:r>
              <a:rPr lang="en-US" altLang="zh-CN" sz="1400" dirty="0"/>
              <a:t> framework is used, https://</a:t>
            </a:r>
            <a:r>
              <a:rPr lang="en-US" altLang="zh-CN" sz="1400" dirty="0" err="1"/>
              <a:t>cn.vuejs.org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2D87-4A87-DBDD-ECC5-B0099E3F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43" y="952608"/>
            <a:ext cx="7731384" cy="2569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27C75-8959-61AF-ED02-A1D04E866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71" y="3513119"/>
            <a:ext cx="6301956" cy="3011964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D5F361C5-AC66-C6B1-EBDA-A54030E3DBD8}"/>
              </a:ext>
            </a:extLst>
          </p:cNvPr>
          <p:cNvSpPr txBox="1"/>
          <p:nvPr/>
        </p:nvSpPr>
        <p:spPr>
          <a:xfrm>
            <a:off x="182530" y="1635437"/>
            <a:ext cx="40931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Step1 - </a:t>
            </a:r>
            <a:r>
              <a:rPr lang="en-US" altLang="zh-CN" dirty="0"/>
              <a:t>Instantiate the curve</a:t>
            </a:r>
            <a:r>
              <a:rPr lang="zh-CN" altLang="en-US" dirty="0"/>
              <a:t> </a:t>
            </a:r>
            <a:r>
              <a:rPr lang="en-US" altLang="zh-CN" dirty="0"/>
              <a:t>secp256k1</a:t>
            </a:r>
          </a:p>
          <a:p>
            <a:endParaRPr lang="en-US" altLang="zh-CN" dirty="0"/>
          </a:p>
          <a:p>
            <a:r>
              <a:rPr lang="en-US" altLang="zh-CN" b="1" dirty="0"/>
              <a:t>Step2 -</a:t>
            </a:r>
            <a:r>
              <a:rPr lang="zh-CN" altLang="en-US" b="1" dirty="0"/>
              <a:t> </a:t>
            </a:r>
            <a:r>
              <a:rPr lang="en-US" altLang="zh-CN" dirty="0"/>
              <a:t>Generate Q</a:t>
            </a:r>
            <a:r>
              <a:rPr lang="zh-CN" altLang="en-US" dirty="0"/>
              <a:t> </a:t>
            </a:r>
            <a:r>
              <a:rPr lang="en-US" altLang="zh-CN" dirty="0"/>
              <a:t>by generator</a:t>
            </a:r>
            <a:r>
              <a:rPr lang="zh-CN" altLang="en-US" dirty="0"/>
              <a:t> </a:t>
            </a:r>
            <a:r>
              <a:rPr lang="en-US" altLang="zh-CN" dirty="0"/>
              <a:t>and generate P by multiplying Q and a secret random value n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10FFDEA-0EB4-8A0B-CA65-A1402EA3078C}"/>
              </a:ext>
            </a:extLst>
          </p:cNvPr>
          <p:cNvSpPr txBox="1"/>
          <p:nvPr/>
        </p:nvSpPr>
        <p:spPr>
          <a:xfrm>
            <a:off x="182530" y="3441680"/>
            <a:ext cx="55225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b="1" dirty="0"/>
              <a:t>Step3 - </a:t>
            </a:r>
            <a:r>
              <a:rPr lang="en-US" altLang="zh-CN" dirty="0"/>
              <a:t>s0 is used as the initial state, and its state is continuously updated by multiplying it with point P and taking the x-coordinate. The random number is generated by multiplying the state with point Q, and it is then truncated. Random numbers are generated in a loop based on the required quantity.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613006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APIs between generator and attacker 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0D7A-DCF3-F246-0DB2-6F443698A314}"/>
              </a:ext>
            </a:extLst>
          </p:cNvPr>
          <p:cNvSpPr txBox="1"/>
          <p:nvPr/>
        </p:nvSpPr>
        <p:spPr>
          <a:xfrm>
            <a:off x="720042" y="5622173"/>
            <a:ext cx="6532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Ruby back-end is used to attack, and the public information of P,Q,rand1,rand2 is sent to the back-end for calculation, and the returned results are compared and judged.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C8E38-678A-C667-143D-29D3E8233228}"/>
              </a:ext>
            </a:extLst>
          </p:cNvPr>
          <p:cNvSpPr txBox="1"/>
          <p:nvPr/>
        </p:nvSpPr>
        <p:spPr>
          <a:xfrm>
            <a:off x="7750762" y="5177873"/>
            <a:ext cx="4441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the web worker, the public parameters are sent to multiple threads for search calculation, and the results are returned for comparison and judgment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5AD8F-15D8-E943-8328-12AAE6F7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1539796"/>
            <a:ext cx="5015346" cy="4043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92A93-8258-2B4F-AFEC-5CE43F181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/>
          <a:stretch/>
        </p:blipFill>
        <p:spPr>
          <a:xfrm>
            <a:off x="8167054" y="1808875"/>
            <a:ext cx="3108704" cy="31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42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Judger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9C18E-E264-8B13-147B-8A6202FF6196}"/>
              </a:ext>
            </a:extLst>
          </p:cNvPr>
          <p:cNvSpPr txBox="1"/>
          <p:nvPr/>
        </p:nvSpPr>
        <p:spPr>
          <a:xfrm>
            <a:off x="887266" y="5248566"/>
            <a:ext cx="700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Finally, the results of attackers are returned for comparison and judgment.</a:t>
            </a:r>
            <a:endParaRPr lang="en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72F3DD-D6CB-474E-81B3-B6B210B4A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" y="1645215"/>
            <a:ext cx="3857346" cy="3315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E6E24-8CD7-114D-87E4-93BE1F1FE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t="76526" r="7296" b="301"/>
          <a:stretch/>
        </p:blipFill>
        <p:spPr>
          <a:xfrm>
            <a:off x="5826834" y="2043932"/>
            <a:ext cx="6070757" cy="1259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D68512-0E99-2749-9F64-32027979B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4" y="3682897"/>
            <a:ext cx="5750290" cy="11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2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+ 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  <a:p>
            <a:r>
              <a:rPr lang="en" altLang="zh-CN" dirty="0"/>
              <a:t>   operator / </a:t>
            </a:r>
          </a:p>
          <a:p>
            <a:r>
              <a:rPr lang="en" altLang="zh-CN" dirty="0"/>
              <a:t>   operator ** </a:t>
            </a:r>
          </a:p>
          <a:p>
            <a:r>
              <a:rPr lang="en" altLang="zh-CN" dirty="0"/>
              <a:t>   operator ==    </a:t>
            </a:r>
          </a:p>
          <a:p>
            <a:r>
              <a:rPr lang="en" altLang="zh-CN" dirty="0"/>
              <a:t>   inverse()                  # </a:t>
            </a:r>
            <a:r>
              <a:rPr lang="en" altLang="zh-CN" dirty="0" err="1"/>
              <a:t>gcd_ext</a:t>
            </a:r>
            <a:endParaRPr lang="en" altLang="zh-CN" dirty="0"/>
          </a:p>
          <a:p>
            <a:r>
              <a:rPr lang="en" altLang="zh-CN" dirty="0"/>
              <a:t>   sqrt()                        # </a:t>
            </a:r>
            <a:r>
              <a:rPr lang="en" altLang="zh-CN" dirty="0" err="1"/>
              <a:t>tonelli</a:t>
            </a:r>
            <a:r>
              <a:rPr lang="en" altLang="zh-CN" dirty="0"/>
              <a:t> shanks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34BFF-C676-931E-FE1A-34342DE6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246727"/>
            <a:ext cx="6168957" cy="3302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459259" y="5844003"/>
            <a:ext cx="1398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python </a:t>
            </a:r>
            <a:r>
              <a:rPr lang="en" altLang="zh-CN" sz="1400" dirty="0" err="1"/>
              <a:t>tonelli</a:t>
            </a:r>
            <a:r>
              <a:rPr lang="en" altLang="zh-CN" sz="1400" dirty="0"/>
              <a:t> shanks </a:t>
            </a:r>
            <a:r>
              <a:rPr lang="en" altLang="zh-CN" sz="1400" dirty="0" err="1"/>
              <a:t>sqrt_mod</a:t>
            </a:r>
            <a:r>
              <a:rPr lang="en" altLang="zh-CN" sz="1400" dirty="0"/>
              <a:t> code snippet, GPT4 translate it to ruby code </a:t>
            </a:r>
            <a:r>
              <a:rPr lang="en" altLang="zh-CN" sz="1400" dirty="0">
                <a:hlinkClick r:id="rId5"/>
              </a:rPr>
              <a:t>https://rosettacode.org/wiki/Tonelli-Shanks_algorithm</a:t>
            </a:r>
            <a:endParaRPr lang="en" altLang="zh-CN" sz="1400" dirty="0"/>
          </a:p>
          <a:p>
            <a:r>
              <a:rPr lang="en" altLang="zh-CN" sz="1400" dirty="0"/>
              <a:t> - </a:t>
            </a:r>
            <a:r>
              <a:rPr lang="en" altLang="zh-CN" sz="1400" dirty="0" err="1"/>
              <a:t>gcd_ext</a:t>
            </a:r>
            <a:r>
              <a:rPr lang="en" altLang="zh-CN" sz="1400" dirty="0"/>
              <a:t> &amp; </a:t>
            </a:r>
            <a:r>
              <a:rPr lang="en" altLang="zh-CN" sz="1400" dirty="0" err="1"/>
              <a:t>pod_mod</a:t>
            </a:r>
            <a:r>
              <a:rPr lang="en" altLang="zh-CN" sz="1400" dirty="0"/>
              <a:t> &amp; inverse  function from </a:t>
            </a:r>
            <a:r>
              <a:rPr lang="en" altLang="zh-CN" sz="1400" dirty="0">
                <a:hlinkClick r:id="rId6"/>
              </a:rPr>
              <a:t>https://gist.github.com/jingoro/2388745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247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== </a:t>
            </a:r>
          </a:p>
          <a:p>
            <a:r>
              <a:rPr lang="en" altLang="zh-CN" dirty="0"/>
              <a:t>   operator +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36D05-F8BF-27B4-E4C7-5ACE94BC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167221"/>
            <a:ext cx="5731213" cy="25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51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1" y="1708846"/>
            <a:ext cx="50502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DualECDRBG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use secp256k1 elliptic curve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parameter configurable</a:t>
            </a:r>
          </a:p>
          <a:p>
            <a:r>
              <a:rPr lang="en" altLang="zh-CN" dirty="0"/>
              <a:t>    multiplier    :  p= multiplier * q</a:t>
            </a:r>
          </a:p>
          <a:p>
            <a:r>
              <a:rPr lang="en" altLang="zh-CN" dirty="0"/>
              <a:t>    truncate     :  output truncate x most            </a:t>
            </a:r>
          </a:p>
          <a:p>
            <a:r>
              <a:rPr lang="en" altLang="zh-CN" dirty="0"/>
              <a:t>                          significant bits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 </a:t>
            </a:r>
            <a:r>
              <a:rPr lang="en" altLang="zh-CN" dirty="0" err="1"/>
              <a:t>init</a:t>
            </a:r>
            <a:r>
              <a:rPr lang="en" altLang="zh-CN" dirty="0"/>
              <a:t>(seed)</a:t>
            </a:r>
          </a:p>
          <a:p>
            <a:r>
              <a:rPr lang="en" altLang="zh-CN" dirty="0"/>
              <a:t>    next</a:t>
            </a:r>
          </a:p>
          <a:p>
            <a:endParaRPr lang="en" altLang="zh-CN" dirty="0"/>
          </a:p>
          <a:p>
            <a:r>
              <a:rPr lang="en" altLang="zh-CN" dirty="0"/>
              <a:t>   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8190529" y="1673698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Code of </a:t>
            </a:r>
            <a:r>
              <a:rPr lang="en" altLang="zh-CN" b="1" dirty="0" err="1"/>
              <a:t>DualECDRBG</a:t>
            </a:r>
            <a:endParaRPr lang="en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1EC0-C823-1AE4-F4A9-54A627BF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" y="2626982"/>
            <a:ext cx="6868355" cy="14002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F45103-954D-91DC-F635-6E09565F7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039" y="2466109"/>
            <a:ext cx="4988166" cy="3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40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598248" y="1874216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– </a:t>
            </a:r>
            <a:r>
              <a:rPr lang="en" altLang="zh-CN" dirty="0"/>
              <a:t>Brute Force to find multiplier</a:t>
            </a:r>
            <a:r>
              <a:rPr lang="en" altLang="zh-CN" b="1" dirty="0"/>
              <a:t> </a:t>
            </a:r>
            <a:endParaRPr lang="en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98248" y="3010711"/>
            <a:ext cx="568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 – </a:t>
            </a:r>
            <a:r>
              <a:rPr lang="en" altLang="zh-CN" dirty="0"/>
              <a:t>Brute Force to un-Truncate, try different 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0D499F-1D73-5CB3-0778-A7E34CE2D02C}"/>
              </a:ext>
            </a:extLst>
          </p:cNvPr>
          <p:cNvSpPr txBox="1"/>
          <p:nvPr/>
        </p:nvSpPr>
        <p:spPr>
          <a:xfrm>
            <a:off x="1330332" y="3728916"/>
            <a:ext cx="50801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Step2.1 – </a:t>
            </a:r>
            <a:r>
              <a:rPr lang="en" altLang="zh-CN" dirty="0"/>
              <a:t>given X, calculate the Y, </a:t>
            </a:r>
            <a:r>
              <a:rPr lang="en" altLang="zh-CN" dirty="0" err="1"/>
              <a:t>s.t.</a:t>
            </a:r>
            <a:r>
              <a:rPr lang="en" altLang="zh-CN" dirty="0"/>
              <a:t> </a:t>
            </a:r>
          </a:p>
          <a:p>
            <a:r>
              <a:rPr lang="en" altLang="zh-CN" dirty="0"/>
              <a:t>                 q* = (X,Y) in </a:t>
            </a:r>
            <a:r>
              <a:rPr lang="en" altLang="zh-CN" dirty="0" err="1"/>
              <a:t>EllipticCurve</a:t>
            </a:r>
            <a:r>
              <a:rPr lang="en" altLang="zh-CN" dirty="0"/>
              <a:t> </a:t>
            </a:r>
          </a:p>
          <a:p>
            <a:endParaRPr lang="en" altLang="zh-CN" b="1" dirty="0"/>
          </a:p>
          <a:p>
            <a:r>
              <a:rPr lang="en" altLang="zh-CN" b="1" dirty="0"/>
              <a:t>Step2.2 – </a:t>
            </a:r>
            <a:r>
              <a:rPr lang="en" altLang="zh-CN" dirty="0"/>
              <a:t>calculate s = multiplier * q*</a:t>
            </a:r>
          </a:p>
          <a:p>
            <a:endParaRPr lang="en" altLang="zh-CN" b="1" dirty="0"/>
          </a:p>
          <a:p>
            <a:r>
              <a:rPr lang="en" altLang="zh-CN" b="1" dirty="0"/>
              <a:t>Step2.3 – </a:t>
            </a:r>
            <a:r>
              <a:rPr lang="en" altLang="zh-CN" dirty="0"/>
              <a:t>predict next r*, check with </a:t>
            </a:r>
          </a:p>
          <a:p>
            <a:r>
              <a:rPr lang="en" altLang="zh-CN" dirty="0"/>
              <a:t>                 actual next r</a:t>
            </a:r>
          </a:p>
          <a:p>
            <a:r>
              <a:rPr lang="en" altLang="zh-CN" dirty="0"/>
              <a:t>         - If match, state = s</a:t>
            </a:r>
          </a:p>
          <a:p>
            <a:r>
              <a:rPr lang="en" altLang="zh-CN" dirty="0"/>
              <a:t>         - If not match, </a:t>
            </a:r>
            <a:r>
              <a:rPr lang="en" altLang="zh-CN" dirty="0" err="1"/>
              <a:t>goto</a:t>
            </a:r>
            <a:r>
              <a:rPr lang="en" altLang="zh-CN" dirty="0"/>
              <a:t> 2.1 try next number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391DD-46FD-3D98-077B-BC1F1BEC34CD}"/>
              </a:ext>
            </a:extLst>
          </p:cNvPr>
          <p:cNvSpPr txBox="1"/>
          <p:nvPr/>
        </p:nvSpPr>
        <p:spPr>
          <a:xfrm>
            <a:off x="8532776" y="335177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Output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0BB320-F441-FF57-DED8-F5B327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88" y="823390"/>
            <a:ext cx="5530141" cy="5787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A719C2-1444-9A28-2601-8E0507F852D6}"/>
              </a:ext>
            </a:extLst>
          </p:cNvPr>
          <p:cNvSpPr txBox="1"/>
          <p:nvPr/>
        </p:nvSpPr>
        <p:spPr>
          <a:xfrm>
            <a:off x="8560394" y="12346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multiplier 12s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2CD09-1EC6-6A3B-2C62-C66EBF241169}"/>
              </a:ext>
            </a:extLst>
          </p:cNvPr>
          <p:cNvSpPr txBox="1"/>
          <p:nvPr/>
        </p:nvSpPr>
        <p:spPr>
          <a:xfrm>
            <a:off x="8560394" y="227065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states 21s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382E25-590B-590A-3711-13447CD6BEE2}"/>
              </a:ext>
            </a:extLst>
          </p:cNvPr>
          <p:cNvSpPr txBox="1"/>
          <p:nvPr/>
        </p:nvSpPr>
        <p:spPr>
          <a:xfrm>
            <a:off x="8094559" y="383792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Attacker Predict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1AEFEF-2239-9D74-D9A1-B62A72C0813D}"/>
              </a:ext>
            </a:extLst>
          </p:cNvPr>
          <p:cNvSpPr txBox="1"/>
          <p:nvPr/>
        </p:nvSpPr>
        <p:spPr>
          <a:xfrm>
            <a:off x="7693980" y="561436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Actual </a:t>
            </a:r>
            <a:r>
              <a:rPr kumimoji="1" lang="en-US" altLang="zh-CN" dirty="0" err="1">
                <a:solidFill>
                  <a:srgbClr val="FF0000"/>
                </a:solidFill>
              </a:rPr>
              <a:t>DualECDRBG</a:t>
            </a:r>
            <a:r>
              <a:rPr kumimoji="1" lang="en-US" altLang="zh-CN" dirty="0">
                <a:solidFill>
                  <a:srgbClr val="FF0000"/>
                </a:solidFill>
              </a:rPr>
              <a:t>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313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942332" y="4002446"/>
            <a:ext cx="606481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Scale the Attack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586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Scale the Attacker with more cores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C9297-8056-0829-D0B5-7A703E12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3" y="1371919"/>
            <a:ext cx="5626597" cy="24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68E8D-7A62-320C-4FEF-D4B85D4F3925}"/>
              </a:ext>
            </a:extLst>
          </p:cNvPr>
          <p:cNvSpPr txBox="1"/>
          <p:nvPr/>
        </p:nvSpPr>
        <p:spPr>
          <a:xfrm>
            <a:off x="1140621" y="93378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Multiple Thread – 16 Core Laptop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56B8C-703D-FE8D-3372-C1BDA25CC099}"/>
              </a:ext>
            </a:extLst>
          </p:cNvPr>
          <p:cNvSpPr txBox="1"/>
          <p:nvPr/>
        </p:nvSpPr>
        <p:spPr>
          <a:xfrm>
            <a:off x="7074137" y="9322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Distributed Computing – 4 * 96 Core Server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C12628-BA8E-FEE6-C21A-64294F5E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41" y="1371919"/>
            <a:ext cx="4634607" cy="26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27A645-7051-8412-6A56-74F7301550AD}"/>
              </a:ext>
            </a:extLst>
          </p:cNvPr>
          <p:cNvSpPr txBox="1"/>
          <p:nvPr/>
        </p:nvSpPr>
        <p:spPr>
          <a:xfrm>
            <a:off x="8166977" y="34109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Client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DDDB13-EB89-5ED8-2EFA-610701F0F8D0}"/>
              </a:ext>
            </a:extLst>
          </p:cNvPr>
          <p:cNvSpPr txBox="1"/>
          <p:nvPr/>
        </p:nvSpPr>
        <p:spPr>
          <a:xfrm>
            <a:off x="7645040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1027E0-2A6B-1EB2-BA44-C14EDCEA3628}"/>
              </a:ext>
            </a:extLst>
          </p:cNvPr>
          <p:cNvSpPr txBox="1"/>
          <p:nvPr/>
        </p:nvSpPr>
        <p:spPr>
          <a:xfrm>
            <a:off x="9372112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62860-C6FA-78C8-57AB-BE02745AB98A}"/>
              </a:ext>
            </a:extLst>
          </p:cNvPr>
          <p:cNvSpPr txBox="1"/>
          <p:nvPr/>
        </p:nvSpPr>
        <p:spPr>
          <a:xfrm>
            <a:off x="11099184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8C758-735F-9526-123B-71FD4F9A3AB9}"/>
              </a:ext>
            </a:extLst>
          </p:cNvPr>
          <p:cNvSpPr txBox="1"/>
          <p:nvPr/>
        </p:nvSpPr>
        <p:spPr>
          <a:xfrm>
            <a:off x="11099183" y="30105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2DAB2F-E8EB-3937-3D77-61F9C1A1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802" y="4172729"/>
            <a:ext cx="7907649" cy="19662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4F9926-49D5-42E2-1323-E2567AE2B3E8}"/>
              </a:ext>
            </a:extLst>
          </p:cNvPr>
          <p:cNvSpPr txBox="1"/>
          <p:nvPr/>
        </p:nvSpPr>
        <p:spPr>
          <a:xfrm>
            <a:off x="5279072" y="380649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Attack Result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0357B-79EE-9726-0055-518082A5D329}"/>
              </a:ext>
            </a:extLst>
          </p:cNvPr>
          <p:cNvSpPr txBox="1"/>
          <p:nvPr/>
        </p:nvSpPr>
        <p:spPr>
          <a:xfrm>
            <a:off x="248915" y="6037695"/>
            <a:ext cx="1398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parallel package for multiple threads</a:t>
            </a:r>
          </a:p>
          <a:p>
            <a:r>
              <a:rPr lang="en-US" altLang="zh-CN" sz="1400" dirty="0"/>
              <a:t> - a ruby </a:t>
            </a:r>
            <a:r>
              <a:rPr lang="en-US" altLang="zh-CN" sz="1400" dirty="0" err="1"/>
              <a:t>drb</a:t>
            </a:r>
            <a:r>
              <a:rPr lang="en-US" altLang="zh-CN" sz="1400" dirty="0"/>
              <a:t> package for distributed computation 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301708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083" y="-300645"/>
            <a:ext cx="3810000" cy="507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3051" y="1727383"/>
            <a:ext cx="43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1.</a:t>
            </a: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473" y="3445265"/>
            <a:ext cx="634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2E2E2E"/>
                </a:solidFill>
                <a:cs typeface="+mn-ea"/>
                <a:sym typeface="+mn-lt"/>
              </a:rPr>
              <a:t>Contents</a:t>
            </a:r>
            <a:endParaRPr lang="zh-CN" altLang="en-US" sz="8000" b="1" dirty="0">
              <a:solidFill>
                <a:srgbClr val="2E2E2E"/>
              </a:solidFill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683051" y="2813026"/>
            <a:ext cx="432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2.</a:t>
            </a:r>
            <a:r>
              <a:rPr lang="en-US" altLang="zh-CN" sz="2800" b="1" kern="0" dirty="0">
                <a:solidFill>
                  <a:schemeClr val="accent2"/>
                </a:solidFill>
                <a:cs typeface="+mn-ea"/>
                <a:sym typeface="+mn-lt"/>
              </a:rPr>
              <a:t> Technical Overview of </a:t>
            </a:r>
            <a:r>
              <a:rPr lang="en-US" altLang="zh-CN" sz="2800" b="1" kern="0" dirty="0" err="1">
                <a:solidFill>
                  <a:schemeClr val="accent2"/>
                </a:solidFill>
                <a:cs typeface="+mn-ea"/>
                <a:sym typeface="+mn-lt"/>
              </a:rPr>
              <a:t>Dual_EC_DRBG</a:t>
            </a:r>
            <a:endParaRPr lang="zh-CN" altLang="en-US" sz="28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683050" y="4070326"/>
            <a:ext cx="5214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3"/>
                </a:solidFill>
                <a:cs typeface="+mn-ea"/>
                <a:sym typeface="+mn-lt"/>
              </a:rPr>
              <a:t>3.</a:t>
            </a:r>
            <a:r>
              <a:rPr lang="en-US" altLang="zh-CN" sz="2800" b="1" kern="0" dirty="0">
                <a:solidFill>
                  <a:schemeClr val="accent3"/>
                </a:solidFill>
                <a:cs typeface="+mn-ea"/>
                <a:sym typeface="+mn-lt"/>
              </a:rPr>
              <a:t> The Discovery of the Backdoor</a:t>
            </a:r>
            <a:endParaRPr lang="zh-CN" altLang="en-US" sz="2800" b="1" kern="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683050" y="5327626"/>
            <a:ext cx="535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4.</a:t>
            </a:r>
            <a:r>
              <a:rPr lang="en-US" altLang="zh-CN" sz="2800" b="1" kern="0" dirty="0">
                <a:solidFill>
                  <a:schemeClr val="accent4"/>
                </a:solidFill>
                <a:cs typeface="+mn-ea"/>
                <a:sym typeface="+mn-lt"/>
              </a:rPr>
              <a:t>Implementation </a:t>
            </a:r>
            <a:endParaRPr lang="zh-CN" altLang="en-US" sz="2800" b="1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1556141"/>
            <a:ext cx="665390" cy="8041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2641784"/>
            <a:ext cx="665390" cy="8041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3923422"/>
            <a:ext cx="665390" cy="8041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5144797"/>
            <a:ext cx="665390" cy="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93106" y="29238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Demo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E31EE-BABF-8C42-A493-F3BF8EB17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02629"/>
            <a:ext cx="9520659" cy="53553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1A11F3-EECF-94E8-DE53-C28B8CCA1A95}"/>
              </a:ext>
            </a:extLst>
          </p:cNvPr>
          <p:cNvSpPr txBox="1"/>
          <p:nvPr/>
        </p:nvSpPr>
        <p:spPr>
          <a:xfrm>
            <a:off x="1459345" y="100026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5"/>
              </a:rPr>
              <a:t>http://3.0.103.121:8000/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037770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Summary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015D82-B8FA-B855-8104-B38C036F8BAA}"/>
              </a:ext>
            </a:extLst>
          </p:cNvPr>
          <p:cNvSpPr txBox="1"/>
          <p:nvPr/>
        </p:nvSpPr>
        <p:spPr>
          <a:xfrm>
            <a:off x="1804479" y="1255186"/>
            <a:ext cx="8657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384 core distributed computing attack on </a:t>
            </a:r>
            <a:r>
              <a:rPr lang="en" altLang="zh-CN" sz="2400" dirty="0" err="1"/>
              <a:t>DualECDRBG</a:t>
            </a:r>
            <a:endParaRPr lang="en" altLang="zh-CN" sz="2400" dirty="0"/>
          </a:p>
          <a:p>
            <a:endParaRPr lang="en" altLang="zh-CN" sz="2400" dirty="0"/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strong</a:t>
            </a:r>
            <a:r>
              <a:rPr lang="en" altLang="zh-CN" sz="2400" dirty="0"/>
              <a:t> secp256k1 elliptic curve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standard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" altLang="zh-CN" sz="2400" dirty="0"/>
              <a:t>16bits truncate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weak</a:t>
            </a:r>
            <a:r>
              <a:rPr lang="en" altLang="zh-CN" sz="2400" dirty="0"/>
              <a:t> 24bits parameter multiplier </a:t>
            </a:r>
          </a:p>
          <a:p>
            <a:r>
              <a:rPr lang="en" altLang="zh-CN" sz="2400" dirty="0"/>
              <a:t>with browser-server attack demo UI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366E-7CF1-8912-5A34-00732841C039}"/>
              </a:ext>
            </a:extLst>
          </p:cNvPr>
          <p:cNvSpPr txBox="1"/>
          <p:nvPr/>
        </p:nvSpPr>
        <p:spPr>
          <a:xfrm>
            <a:off x="528358" y="3952330"/>
            <a:ext cx="6115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Li Bo’s contribution</a:t>
            </a:r>
          </a:p>
          <a:p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single thread attack using ruby 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multi thread attack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distributed attack using ruby   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AA402E-D6C3-1B37-807F-7062D357E449}"/>
              </a:ext>
            </a:extLst>
          </p:cNvPr>
          <p:cNvSpPr txBox="1"/>
          <p:nvPr/>
        </p:nvSpPr>
        <p:spPr>
          <a:xfrm>
            <a:off x="6076527" y="3949139"/>
            <a:ext cx="6115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Jiaxiang’s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" altLang="zh-CN" dirty="0"/>
              <a:t>contribution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demo UI interface and verifier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single thread attack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multi thread attack using JavaScript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3748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967024" y="3902533"/>
            <a:ext cx="30700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  <p:sp>
        <p:nvSpPr>
          <p:cNvPr id="5" name="TextBox 76">
            <a:extLst>
              <a:ext uri="{FF2B5EF4-FFF2-40B4-BE49-F238E27FC236}">
                <a16:creationId xmlns:a16="http://schemas.microsoft.com/office/drawing/2014/main" id="{5CD8B67D-AD3A-F0A7-6234-1650F3BF9E0E}"/>
              </a:ext>
            </a:extLst>
          </p:cNvPr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6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18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Introduction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8924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528194" y="3035471"/>
            <a:ext cx="14575" cy="1086843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5680066" y="3021036"/>
            <a:ext cx="12027" cy="108684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4782210" y="4836607"/>
            <a:ext cx="0" cy="1492088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174584" y="4836607"/>
            <a:ext cx="0" cy="1492089"/>
          </a:xfrm>
          <a:prstGeom prst="line">
            <a:avLst/>
          </a:prstGeom>
          <a:noFill/>
          <a:ln w="12700" cmpd="sng">
            <a:solidFill>
              <a:schemeClr val="accent4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66078" y="4102958"/>
            <a:ext cx="8692428" cy="1064520"/>
            <a:chOff x="1187194" y="2291893"/>
            <a:chExt cx="6519321" cy="798390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1187194" y="2291893"/>
              <a:ext cx="5647745" cy="798390"/>
              <a:chOff x="0" y="0"/>
              <a:chExt cx="3640" cy="749"/>
            </a:xfrm>
          </p:grpSpPr>
          <p:sp>
            <p:nvSpPr>
              <p:cNvPr id="16" name="AutoShap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9" cy="749"/>
              </a:xfrm>
              <a:prstGeom prst="homePlate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897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AutoShape 17"/>
              <p:cNvSpPr>
                <a:spLocks noChangeArrowheads="1"/>
              </p:cNvSpPr>
              <p:nvPr/>
            </p:nvSpPr>
            <p:spPr bwMode="auto">
              <a:xfrm>
                <a:off x="1770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2631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WordArt 20"/>
            <p:cNvSpPr>
              <a:spLocks noChangeArrowheads="1" noChangeShapeType="1"/>
            </p:cNvSpPr>
            <p:nvPr/>
          </p:nvSpPr>
          <p:spPr bwMode="auto">
            <a:xfrm>
              <a:off x="1568955" y="2625247"/>
              <a:ext cx="644811" cy="203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200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cs typeface="+mn-ea"/>
                  <a:sym typeface="+mn-lt"/>
                </a:rPr>
                <a:t>2006</a:t>
              </a:r>
              <a:endParaRPr lang="zh-CN" altLang="en-US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WordArt 23"/>
            <p:cNvSpPr>
              <a:spLocks noChangeArrowheads="1" noChangeShapeType="1"/>
            </p:cNvSpPr>
            <p:nvPr/>
          </p:nvSpPr>
          <p:spPr bwMode="auto">
            <a:xfrm>
              <a:off x="7072743" y="2571750"/>
              <a:ext cx="633772" cy="21536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377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5482" y="2782139"/>
            <a:ext cx="3733800" cy="1165140"/>
            <a:chOff x="611560" y="1846599"/>
            <a:chExt cx="2800350" cy="995282"/>
          </a:xfrm>
        </p:grpSpPr>
        <p:sp>
          <p:nvSpPr>
            <p:cNvPr id="22" name="TextBox 33"/>
            <p:cNvSpPr txBox="1"/>
            <p:nvPr/>
          </p:nvSpPr>
          <p:spPr>
            <a:xfrm>
              <a:off x="611560" y="1846599"/>
              <a:ext cx="2800350" cy="63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Emergence</a:t>
              </a:r>
              <a:r>
                <a:rPr lang="zh-CN" altLang="en-US" sz="21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as a standard</a:t>
              </a:r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文字</a:t>
              </a: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692795" y="2210902"/>
              <a:ext cx="2714508" cy="6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introduces the Dual Elliptic Curve Deterministic Random Bit Generator (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) in its SP 800-90A standard.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74794" y="2915821"/>
            <a:ext cx="5092481" cy="1010035"/>
            <a:chOff x="611560" y="1846599"/>
            <a:chExt cx="2800350" cy="757526"/>
          </a:xfrm>
        </p:grpSpPr>
        <p:sp>
          <p:nvSpPr>
            <p:cNvPr id="25" name="TextBox 36"/>
            <p:cNvSpPr txBox="1"/>
            <p:nvPr/>
          </p:nvSpPr>
          <p:spPr>
            <a:xfrm>
              <a:off x="611560" y="1846599"/>
              <a:ext cx="2800350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3"/>
                  </a:solidFill>
                  <a:cs typeface="+mn-ea"/>
                  <a:sym typeface="+mn-lt"/>
                </a:rPr>
                <a:t>Revelations by Edward Snowden</a:t>
              </a:r>
              <a:endParaRPr lang="zh-CN" altLang="en-US" sz="2133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830317" y="2211710"/>
              <a:ext cx="2445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Edward Snowden highlights the NSA's efforts to undermine encryption standards.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674" y="5224918"/>
            <a:ext cx="5070797" cy="1096095"/>
            <a:chOff x="630550" y="1944520"/>
            <a:chExt cx="3093678" cy="822072"/>
          </a:xfrm>
        </p:grpSpPr>
        <p:sp>
          <p:nvSpPr>
            <p:cNvPr id="31" name="TextBox 41"/>
            <p:cNvSpPr txBox="1"/>
            <p:nvPr/>
          </p:nvSpPr>
          <p:spPr>
            <a:xfrm>
              <a:off x="923878" y="194452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2"/>
                  </a:solidFill>
                  <a:cs typeface="+mn-ea"/>
                  <a:sym typeface="+mn-lt"/>
                </a:rPr>
                <a:t>Rising Concerns</a:t>
              </a:r>
              <a:endParaRPr lang="zh-CN" altLang="en-US" sz="21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630550" y="2212594"/>
              <a:ext cx="26439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Security researchers, Dan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shumow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 and Niels Ferguson, highlight potential vulnerabilities in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, suggesting the presence of a possible backdoor.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33474" y="5224917"/>
            <a:ext cx="4257705" cy="982703"/>
            <a:chOff x="586247" y="1984040"/>
            <a:chExt cx="3193279" cy="737027"/>
          </a:xfrm>
        </p:grpSpPr>
        <p:sp>
          <p:nvSpPr>
            <p:cNvPr id="34" name="TextBox 44"/>
            <p:cNvSpPr txBox="1"/>
            <p:nvPr/>
          </p:nvSpPr>
          <p:spPr>
            <a:xfrm>
              <a:off x="586247" y="198404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4"/>
                  </a:solidFill>
                  <a:cs typeface="+mn-ea"/>
                  <a:sym typeface="+mn-lt"/>
                </a:rPr>
                <a:t>Withdrawn Support</a:t>
              </a:r>
              <a:endParaRPr lang="zh-CN" altLang="en-US" sz="2133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45"/>
            <p:cNvSpPr txBox="1"/>
            <p:nvPr/>
          </p:nvSpPr>
          <p:spPr>
            <a:xfrm>
              <a:off x="835675" y="2328652"/>
              <a:ext cx="29438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formally withdraw the recommendation of the use of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101">
            <a:extLst>
              <a:ext uri="{FF2B5EF4-FFF2-40B4-BE49-F238E27FC236}">
                <a16:creationId xmlns:a16="http://schemas.microsoft.com/office/drawing/2014/main" id="{8522A580-E5C4-0625-B29D-394300E04089}"/>
              </a:ext>
            </a:extLst>
          </p:cNvPr>
          <p:cNvSpPr txBox="1"/>
          <p:nvPr/>
        </p:nvSpPr>
        <p:spPr>
          <a:xfrm>
            <a:off x="725421" y="999158"/>
            <a:ext cx="11281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2800" b="1" dirty="0">
                <a:solidFill>
                  <a:srgbClr val="374151"/>
                </a:solidFill>
                <a:latin typeface="Söhne"/>
              </a:rPr>
              <a:t>: </a:t>
            </a:r>
          </a:p>
          <a:p>
            <a:pPr>
              <a:defRPr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 and implement the attack on it by coding.</a:t>
            </a:r>
            <a:endParaRPr lang="zh-CN" altLang="en-US" sz="2400" b="1" kern="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WordArt 20">
            <a:extLst>
              <a:ext uri="{FF2B5EF4-FFF2-40B4-BE49-F238E27FC236}">
                <a16:creationId xmlns:a16="http://schemas.microsoft.com/office/drawing/2014/main" id="{E611D71C-2BDE-6DA4-919B-91EF0F364F6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82856" y="4529231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2007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WordArt 20">
            <a:extLst>
              <a:ext uri="{FF2B5EF4-FFF2-40B4-BE49-F238E27FC236}">
                <a16:creationId xmlns:a16="http://schemas.microsoft.com/office/drawing/2014/main" id="{31153DE1-8E4B-3802-12E4-D08A7F2B840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80830" y="4523462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WordArt 20">
            <a:extLst>
              <a:ext uri="{FF2B5EF4-FFF2-40B4-BE49-F238E27FC236}">
                <a16:creationId xmlns:a16="http://schemas.microsoft.com/office/drawing/2014/main" id="{21982087-35E0-8D9D-4679-F7A82F9A004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7549394" y="4532747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2014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11993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b="1" dirty="0" err="1">
                <a:solidFill>
                  <a:schemeClr val="accent3"/>
                </a:solidFill>
                <a:cs typeface="+mn-ea"/>
                <a:sym typeface="+mn-lt"/>
              </a:rPr>
              <a:t>Dual_EC_DRBG</a:t>
            </a:r>
            <a:endParaRPr lang="en-US" altLang="zh-CN" sz="40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/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1868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3669D4F8-DA54-2C48-981D-3BD488BBB443}"/>
              </a:ext>
            </a:extLst>
          </p:cNvPr>
          <p:cNvSpPr/>
          <p:nvPr/>
        </p:nvSpPr>
        <p:spPr>
          <a:xfrm>
            <a:off x="7512111" y="3150056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888707" y="4342512"/>
            <a:ext cx="102780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1" dirty="0">
                <a:effectLst/>
                <a:latin typeface="KaTeX_Math"/>
              </a:rPr>
              <a:t>s</a:t>
            </a:r>
            <a:r>
              <a:rPr lang="en" altLang="zh-CN" sz="1600" baseline="-25000" dirty="0">
                <a:latin typeface="KaTeX_Main"/>
              </a:rPr>
              <a:t>0   </a:t>
            </a:r>
            <a:r>
              <a:rPr lang="en" altLang="zh-CN" sz="1600" dirty="0">
                <a:latin typeface="KaTeX_Main"/>
              </a:rPr>
              <a:t>represents initial states.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f</a:t>
            </a:r>
            <a:r>
              <a:rPr lang="en" altLang="zh-CN" sz="1600" baseline="-25000" dirty="0">
                <a:latin typeface="KaTeX_Main"/>
              </a:rPr>
              <a:t>   </a:t>
            </a:r>
            <a:r>
              <a:rPr lang="en" altLang="zh-CN" sz="1600" dirty="0">
                <a:latin typeface="KaTeX_Main"/>
              </a:rPr>
              <a:t>represents the one-way function to transform the state.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</a:t>
            </a:r>
            <a:r>
              <a:rPr lang="en" altLang="zh-CN" sz="1600" i="1" dirty="0">
                <a:latin typeface="KaTeX_Math"/>
              </a:rPr>
              <a:t>g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the one-way function to generate the random value based on the state.</a:t>
            </a:r>
          </a:p>
          <a:p>
            <a:r>
              <a:rPr lang="en" altLang="zh-CN" sz="1600" b="0" i="1" dirty="0">
                <a:effectLst/>
                <a:latin typeface="KaTeX_Math"/>
              </a:rPr>
              <a:t>r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random value the </a:t>
            </a:r>
            <a:r>
              <a:rPr lang="en" altLang="zh-CN" sz="1600" dirty="0" err="1">
                <a:latin typeface="KaTeX_Main"/>
              </a:rPr>
              <a:t>Dual_EC_DRBG</a:t>
            </a:r>
            <a:r>
              <a:rPr lang="en" altLang="zh-CN" sz="1600" dirty="0">
                <a:latin typeface="KaTeX_Main"/>
              </a:rPr>
              <a:t> generates.</a:t>
            </a:r>
            <a:endParaRPr lang="en-US" altLang="zh-CN" sz="1600" dirty="0">
              <a:latin typeface="KaTeX_Main"/>
            </a:endParaRPr>
          </a:p>
          <a:p>
            <a:endParaRPr lang="en-US" altLang="zh-CN" sz="1600" dirty="0">
              <a:latin typeface="KaTeX_Main"/>
            </a:endParaRPr>
          </a:p>
          <a:p>
            <a:r>
              <a:rPr lang="en" altLang="zh-CN" sz="1600" dirty="0">
                <a:latin typeface="KaTeX_Main"/>
              </a:rPr>
              <a:t>In the context of the Dual EC approach, initially, a seed value s0​ is taken and multiplied with a predefined point P on the elliptic curve, resulting in a point p1​. The x-coordinate of p1​ becomes the next state. The initial random value is derived from the truncation of the x-coordinate of the point that results from multiplying s1​ with Q, another fixed point on the elliptic curve.</a:t>
            </a:r>
          </a:p>
          <a:p>
            <a:endParaRPr lang="en" altLang="zh-CN" sz="1600" dirty="0">
              <a:latin typeface="KaTeX_Main"/>
            </a:endParaRPr>
          </a:p>
          <a:p>
            <a:endParaRPr lang="en" altLang="zh-CN" sz="1600" dirty="0">
              <a:latin typeface="KaTeX_Mai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AAC5AE-36C9-AF48-96F5-5FCC9F5E5BA9}"/>
              </a:ext>
            </a:extLst>
          </p:cNvPr>
          <p:cNvSpPr txBox="1"/>
          <p:nvPr/>
        </p:nvSpPr>
        <p:spPr>
          <a:xfrm>
            <a:off x="741070" y="21698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7EE68D-C375-EA4F-B629-21FFEA609DB2}"/>
              </a:ext>
            </a:extLst>
          </p:cNvPr>
          <p:cNvCxnSpPr>
            <a:cxnSpLocks/>
          </p:cNvCxnSpPr>
          <p:nvPr/>
        </p:nvCxnSpPr>
        <p:spPr>
          <a:xfrm flipV="1">
            <a:off x="1036344" y="2319053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C366695-7956-9F41-B8CA-56BDF8B4CA01}"/>
              </a:ext>
            </a:extLst>
          </p:cNvPr>
          <p:cNvSpPr txBox="1"/>
          <p:nvPr/>
        </p:nvSpPr>
        <p:spPr>
          <a:xfrm>
            <a:off x="1292163" y="205694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C41DAF-7265-C94E-BFF4-E0870CA60BA1}"/>
              </a:ext>
            </a:extLst>
          </p:cNvPr>
          <p:cNvSpPr txBox="1"/>
          <p:nvPr/>
        </p:nvSpPr>
        <p:spPr>
          <a:xfrm>
            <a:off x="2181489" y="216985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C61243D-F355-4A4D-9C5B-14C053AA1004}"/>
              </a:ext>
            </a:extLst>
          </p:cNvPr>
          <p:cNvCxnSpPr>
            <a:cxnSpLocks/>
          </p:cNvCxnSpPr>
          <p:nvPr/>
        </p:nvCxnSpPr>
        <p:spPr>
          <a:xfrm flipV="1">
            <a:off x="2476763" y="231905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BBA982E-06DE-0546-86C3-B5D6EB1528FC}"/>
              </a:ext>
            </a:extLst>
          </p:cNvPr>
          <p:cNvSpPr txBox="1"/>
          <p:nvPr/>
        </p:nvSpPr>
        <p:spPr>
          <a:xfrm>
            <a:off x="2732582" y="2056942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5AFF61-B5D0-BA46-A166-9FA9E7C03867}"/>
              </a:ext>
            </a:extLst>
          </p:cNvPr>
          <p:cNvSpPr txBox="1"/>
          <p:nvPr/>
        </p:nvSpPr>
        <p:spPr>
          <a:xfrm>
            <a:off x="3660393" y="216735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1EEE464-3662-6B45-A735-11BC89F2A4FE}"/>
              </a:ext>
            </a:extLst>
          </p:cNvPr>
          <p:cNvCxnSpPr>
            <a:cxnSpLocks/>
          </p:cNvCxnSpPr>
          <p:nvPr/>
        </p:nvCxnSpPr>
        <p:spPr>
          <a:xfrm flipV="1">
            <a:off x="3955667" y="231655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3ABA4CF-677C-0A4F-A3F1-A6BB48514D13}"/>
              </a:ext>
            </a:extLst>
          </p:cNvPr>
          <p:cNvSpPr txBox="1"/>
          <p:nvPr/>
        </p:nvSpPr>
        <p:spPr>
          <a:xfrm>
            <a:off x="4211486" y="205444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6CFA2-68F7-5648-B718-EC70763F5CCD}"/>
              </a:ext>
            </a:extLst>
          </p:cNvPr>
          <p:cNvSpPr txBox="1"/>
          <p:nvPr/>
        </p:nvSpPr>
        <p:spPr>
          <a:xfrm>
            <a:off x="5201141" y="217882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B6E8E25-594F-234E-828B-9F972356B5EB}"/>
              </a:ext>
            </a:extLst>
          </p:cNvPr>
          <p:cNvCxnSpPr>
            <a:cxnSpLocks/>
          </p:cNvCxnSpPr>
          <p:nvPr/>
        </p:nvCxnSpPr>
        <p:spPr>
          <a:xfrm>
            <a:off x="2329126" y="2455826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071E611-46EE-6E44-9416-841696B5D9CD}"/>
              </a:ext>
            </a:extLst>
          </p:cNvPr>
          <p:cNvSpPr txBox="1"/>
          <p:nvPr/>
        </p:nvSpPr>
        <p:spPr>
          <a:xfrm>
            <a:off x="3660393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6B6C03-D117-0D4C-9895-3E9342019757}"/>
              </a:ext>
            </a:extLst>
          </p:cNvPr>
          <p:cNvSpPr txBox="1"/>
          <p:nvPr/>
        </p:nvSpPr>
        <p:spPr>
          <a:xfrm>
            <a:off x="2181489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6C29F02-4A71-0141-8DC9-57E0ACA0287F}"/>
              </a:ext>
            </a:extLst>
          </p:cNvPr>
          <p:cNvCxnSpPr>
            <a:cxnSpLocks/>
          </p:cNvCxnSpPr>
          <p:nvPr/>
        </p:nvCxnSpPr>
        <p:spPr>
          <a:xfrm>
            <a:off x="3816812" y="2444355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A74894-CDE7-1D4A-AB13-59492F8B19EC}"/>
              </a:ext>
            </a:extLst>
          </p:cNvPr>
          <p:cNvSpPr txBox="1"/>
          <p:nvPr/>
        </p:nvSpPr>
        <p:spPr>
          <a:xfrm>
            <a:off x="2321968" y="2660137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FD2B0A-F8C9-A248-9ED7-0F216C7B2856}"/>
              </a:ext>
            </a:extLst>
          </p:cNvPr>
          <p:cNvSpPr txBox="1"/>
          <p:nvPr/>
        </p:nvSpPr>
        <p:spPr>
          <a:xfrm>
            <a:off x="3826990" y="2668830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C7FA67-08FC-EA44-8448-896B600526F3}"/>
              </a:ext>
            </a:extLst>
          </p:cNvPr>
          <p:cNvSpPr txBox="1"/>
          <p:nvPr/>
        </p:nvSpPr>
        <p:spPr>
          <a:xfrm>
            <a:off x="6192464" y="216863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68D711F-AB67-8F4A-9B31-66A001C8098C}"/>
              </a:ext>
            </a:extLst>
          </p:cNvPr>
          <p:cNvCxnSpPr>
            <a:cxnSpLocks/>
          </p:cNvCxnSpPr>
          <p:nvPr/>
        </p:nvCxnSpPr>
        <p:spPr>
          <a:xfrm flipV="1">
            <a:off x="6487738" y="231783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7165288-6785-0A4C-B3B4-7F5B8216D04D}"/>
              </a:ext>
            </a:extLst>
          </p:cNvPr>
          <p:cNvSpPr txBox="1"/>
          <p:nvPr/>
        </p:nvSpPr>
        <p:spPr>
          <a:xfrm>
            <a:off x="6743557" y="2055721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23108A-CDB2-334D-A304-D4BCD1283198}"/>
              </a:ext>
            </a:extLst>
          </p:cNvPr>
          <p:cNvSpPr txBox="1"/>
          <p:nvPr/>
        </p:nvSpPr>
        <p:spPr>
          <a:xfrm>
            <a:off x="7632883" y="21686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C540A80-02FE-8F43-8594-BAC913A86137}"/>
              </a:ext>
            </a:extLst>
          </p:cNvPr>
          <p:cNvCxnSpPr>
            <a:cxnSpLocks/>
          </p:cNvCxnSpPr>
          <p:nvPr/>
        </p:nvCxnSpPr>
        <p:spPr>
          <a:xfrm flipV="1">
            <a:off x="7928157" y="231782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4B357AD-204E-F842-952A-32C660792813}"/>
              </a:ext>
            </a:extLst>
          </p:cNvPr>
          <p:cNvSpPr txBox="1"/>
          <p:nvPr/>
        </p:nvSpPr>
        <p:spPr>
          <a:xfrm>
            <a:off x="8183976" y="205571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7BFBF9-A70C-964C-9BCA-472CB36588F7}"/>
              </a:ext>
            </a:extLst>
          </p:cNvPr>
          <p:cNvSpPr txBox="1"/>
          <p:nvPr/>
        </p:nvSpPr>
        <p:spPr>
          <a:xfrm>
            <a:off x="9111787" y="216613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8FF1A7-40EC-EA43-B5A0-E0F1BE6EBDF5}"/>
              </a:ext>
            </a:extLst>
          </p:cNvPr>
          <p:cNvCxnSpPr>
            <a:cxnSpLocks/>
          </p:cNvCxnSpPr>
          <p:nvPr/>
        </p:nvCxnSpPr>
        <p:spPr>
          <a:xfrm flipV="1">
            <a:off x="9407061" y="2315327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3B4F8E1-5CCB-D043-8977-D1896F94163B}"/>
              </a:ext>
            </a:extLst>
          </p:cNvPr>
          <p:cNvSpPr txBox="1"/>
          <p:nvPr/>
        </p:nvSpPr>
        <p:spPr>
          <a:xfrm>
            <a:off x="9662880" y="205321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41BC0-C874-6944-B4C5-CCC82A5D9679}"/>
              </a:ext>
            </a:extLst>
          </p:cNvPr>
          <p:cNvSpPr txBox="1"/>
          <p:nvPr/>
        </p:nvSpPr>
        <p:spPr>
          <a:xfrm>
            <a:off x="10652535" y="217760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9C6AA03-F17C-394D-B626-62F390B5CA3D}"/>
              </a:ext>
            </a:extLst>
          </p:cNvPr>
          <p:cNvCxnSpPr>
            <a:cxnSpLocks/>
          </p:cNvCxnSpPr>
          <p:nvPr/>
        </p:nvCxnSpPr>
        <p:spPr>
          <a:xfrm>
            <a:off x="7780520" y="2454603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86C78F-829D-A646-AA7E-EA5D64EE5597}"/>
              </a:ext>
            </a:extLst>
          </p:cNvPr>
          <p:cNvSpPr txBox="1"/>
          <p:nvPr/>
        </p:nvSpPr>
        <p:spPr>
          <a:xfrm>
            <a:off x="7675305" y="307683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9B2FC29-4996-E54E-96AB-A7BD70460031}"/>
              </a:ext>
            </a:extLst>
          </p:cNvPr>
          <p:cNvCxnSpPr>
            <a:cxnSpLocks/>
          </p:cNvCxnSpPr>
          <p:nvPr/>
        </p:nvCxnSpPr>
        <p:spPr>
          <a:xfrm>
            <a:off x="9268206" y="2443132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9B3F8EA-1A17-964C-95A3-87176C39F205}"/>
              </a:ext>
            </a:extLst>
          </p:cNvPr>
          <p:cNvSpPr txBox="1"/>
          <p:nvPr/>
        </p:nvSpPr>
        <p:spPr>
          <a:xfrm>
            <a:off x="7773362" y="2658914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2A768F-AE1F-EE4A-B2D9-7AD10D8D156D}"/>
              </a:ext>
            </a:extLst>
          </p:cNvPr>
          <p:cNvSpPr txBox="1"/>
          <p:nvPr/>
        </p:nvSpPr>
        <p:spPr>
          <a:xfrm>
            <a:off x="9278384" y="2667607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B8F044-414F-B94D-9059-FD679257C979}"/>
              </a:ext>
            </a:extLst>
          </p:cNvPr>
          <p:cNvSpPr txBox="1"/>
          <p:nvPr/>
        </p:nvSpPr>
        <p:spPr>
          <a:xfrm>
            <a:off x="1459739" y="3423277"/>
            <a:ext cx="31341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foundational principle of the Dual EC method</a:t>
            </a:r>
            <a:endParaRPr kumimoji="1" lang="zh-CN" altLang="en-US" sz="105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0D1F03-FEBE-8343-A29E-0F621ACCF6C8}"/>
              </a:ext>
            </a:extLst>
          </p:cNvPr>
          <p:cNvSpPr txBox="1"/>
          <p:nvPr/>
        </p:nvSpPr>
        <p:spPr>
          <a:xfrm>
            <a:off x="7654776" y="3928444"/>
            <a:ext cx="2210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approach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F0B4E9-16CE-984B-A58F-2D067B8CFA17}"/>
              </a:ext>
            </a:extLst>
          </p:cNvPr>
          <p:cNvSpPr/>
          <p:nvPr/>
        </p:nvSpPr>
        <p:spPr>
          <a:xfrm>
            <a:off x="7320529" y="3150058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626392B-0789-AB4E-B812-AFB1E43C7D2C}"/>
              </a:ext>
            </a:extLst>
          </p:cNvPr>
          <p:cNvSpPr/>
          <p:nvPr/>
        </p:nvSpPr>
        <p:spPr>
          <a:xfrm>
            <a:off x="7512111" y="360533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CD87526-C2E1-CE4C-B75F-64192A7FCC46}"/>
              </a:ext>
            </a:extLst>
          </p:cNvPr>
          <p:cNvCxnSpPr>
            <a:cxnSpLocks/>
          </p:cNvCxnSpPr>
          <p:nvPr/>
        </p:nvCxnSpPr>
        <p:spPr>
          <a:xfrm>
            <a:off x="7512111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094B727-C01A-0A4B-97FF-3D89ED4CAE61}"/>
              </a:ext>
            </a:extLst>
          </p:cNvPr>
          <p:cNvCxnSpPr>
            <a:cxnSpLocks/>
          </p:cNvCxnSpPr>
          <p:nvPr/>
        </p:nvCxnSpPr>
        <p:spPr>
          <a:xfrm>
            <a:off x="8217363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2806F6D-8BC6-1143-9A36-F5427ED67435}"/>
              </a:ext>
            </a:extLst>
          </p:cNvPr>
          <p:cNvSpPr/>
          <p:nvPr/>
        </p:nvSpPr>
        <p:spPr>
          <a:xfrm>
            <a:off x="8971010" y="31403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B6B041-2C90-AC4A-8992-204DF8519E47}"/>
              </a:ext>
            </a:extLst>
          </p:cNvPr>
          <p:cNvSpPr/>
          <p:nvPr/>
        </p:nvSpPr>
        <p:spPr>
          <a:xfrm>
            <a:off x="8779428" y="31403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C3F17E1-D343-814D-B4EB-446B526A6934}"/>
              </a:ext>
            </a:extLst>
          </p:cNvPr>
          <p:cNvSpPr/>
          <p:nvPr/>
        </p:nvSpPr>
        <p:spPr>
          <a:xfrm>
            <a:off x="8971010" y="35955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848459-0B90-BD47-9CF0-4C50BE86D686}"/>
              </a:ext>
            </a:extLst>
          </p:cNvPr>
          <p:cNvCxnSpPr>
            <a:cxnSpLocks/>
          </p:cNvCxnSpPr>
          <p:nvPr/>
        </p:nvCxnSpPr>
        <p:spPr>
          <a:xfrm>
            <a:off x="8971010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2DBB735-633F-694B-AD33-AE059A1E0A87}"/>
              </a:ext>
            </a:extLst>
          </p:cNvPr>
          <p:cNvCxnSpPr>
            <a:cxnSpLocks/>
          </p:cNvCxnSpPr>
          <p:nvPr/>
        </p:nvCxnSpPr>
        <p:spPr>
          <a:xfrm>
            <a:off x="9676262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FFAE94D-EF95-F142-A90E-7977CAB965CC}"/>
              </a:ext>
            </a:extLst>
          </p:cNvPr>
          <p:cNvSpPr txBox="1"/>
          <p:nvPr/>
        </p:nvSpPr>
        <p:spPr>
          <a:xfrm>
            <a:off x="9133953" y="3053674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428719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091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1360442" y="3796676"/>
            <a:ext cx="8955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can recover the y-coordinate of the random value to obtain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.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</a:t>
            </a:r>
            <a:r>
              <a:rPr lang="en" altLang="zh-CN" dirty="0"/>
              <a:t>he</a:t>
            </a:r>
            <a:r>
              <a:rPr lang="en" altLang="zh-CN" dirty="0">
                <a:effectLst/>
              </a:rPr>
              <a:t> get:</a:t>
            </a:r>
          </a:p>
          <a:p>
            <a:endParaRPr lang="en" altLang="zh-CN" dirty="0"/>
          </a:p>
          <a:p>
            <a:endParaRPr lang="en" altLang="zh-CN" dirty="0">
              <a:effectLst/>
            </a:endParaRPr>
          </a:p>
          <a:p>
            <a:endParaRPr lang="en" altLang="zh-CN" dirty="0">
              <a:latin typeface="KaTeX_Main"/>
            </a:endParaRPr>
          </a:p>
          <a:p>
            <a:r>
              <a:rPr lang="en-US" altLang="zh-CN" dirty="0"/>
              <a:t>The internal state of the random number generator (s1P) can be discovered, and all the other random numbers from here can be derived.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91C78-EBDF-7747-B458-9C105140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2" y="4571462"/>
            <a:ext cx="3812613" cy="4511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6836B4-B145-2845-89A9-8B197CC6C34C}"/>
              </a:ext>
            </a:extLst>
          </p:cNvPr>
          <p:cNvSpPr/>
          <p:nvPr/>
        </p:nvSpPr>
        <p:spPr>
          <a:xfrm>
            <a:off x="4459818" y="23877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C8641-F6E1-4D40-A94D-BA0C4F5663F4}"/>
              </a:ext>
            </a:extLst>
          </p:cNvPr>
          <p:cNvSpPr txBox="1"/>
          <p:nvPr/>
        </p:nvSpPr>
        <p:spPr>
          <a:xfrm>
            <a:off x="3140171" y="140628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0991967-B2CC-FA4C-8428-379C0F0F2955}"/>
              </a:ext>
            </a:extLst>
          </p:cNvPr>
          <p:cNvCxnSpPr>
            <a:cxnSpLocks/>
          </p:cNvCxnSpPr>
          <p:nvPr/>
        </p:nvCxnSpPr>
        <p:spPr>
          <a:xfrm flipV="1">
            <a:off x="3435445" y="155548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AAB22-8731-F64E-82E1-EEA3143F6832}"/>
              </a:ext>
            </a:extLst>
          </p:cNvPr>
          <p:cNvSpPr txBox="1"/>
          <p:nvPr/>
        </p:nvSpPr>
        <p:spPr>
          <a:xfrm>
            <a:off x="3691264" y="1293372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8F0B3-91C5-6F4F-8F8D-041C747F0DD9}"/>
              </a:ext>
            </a:extLst>
          </p:cNvPr>
          <p:cNvSpPr txBox="1"/>
          <p:nvPr/>
        </p:nvSpPr>
        <p:spPr>
          <a:xfrm>
            <a:off x="4580590" y="14062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AD928BB-22CC-BE4F-AF5F-77D4207945BC}"/>
              </a:ext>
            </a:extLst>
          </p:cNvPr>
          <p:cNvCxnSpPr>
            <a:cxnSpLocks/>
          </p:cNvCxnSpPr>
          <p:nvPr/>
        </p:nvCxnSpPr>
        <p:spPr>
          <a:xfrm flipV="1">
            <a:off x="4875864" y="1555479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72B3A1-F167-D24C-B3BB-C3B27481AC4A}"/>
              </a:ext>
            </a:extLst>
          </p:cNvPr>
          <p:cNvSpPr txBox="1"/>
          <p:nvPr/>
        </p:nvSpPr>
        <p:spPr>
          <a:xfrm>
            <a:off x="5131683" y="1293370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6C72A-3D82-3A43-83A1-96203D2188FB}"/>
              </a:ext>
            </a:extLst>
          </p:cNvPr>
          <p:cNvSpPr txBox="1"/>
          <p:nvPr/>
        </p:nvSpPr>
        <p:spPr>
          <a:xfrm>
            <a:off x="6059494" y="140378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solidFill>
                  <a:srgbClr val="FF0000"/>
                </a:solidFill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solidFill>
                  <a:srgbClr val="FF0000"/>
                </a:solidFill>
                <a:effectLst/>
                <a:latin typeface="KaTeX_Main"/>
              </a:rPr>
              <a:t>2</a:t>
            </a:r>
            <a:endParaRPr kumimoji="1" lang="zh-CN" altLang="en-US" sz="1200" baseline="-25000" dirty="0">
              <a:solidFill>
                <a:srgbClr val="FF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83F6F1-EAF5-7843-AD69-5A5CD8F7DEC2}"/>
              </a:ext>
            </a:extLst>
          </p:cNvPr>
          <p:cNvCxnSpPr>
            <a:cxnSpLocks/>
          </p:cNvCxnSpPr>
          <p:nvPr/>
        </p:nvCxnSpPr>
        <p:spPr>
          <a:xfrm flipV="1">
            <a:off x="6354768" y="155297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2F00-F160-F347-9DC1-09DCF517CE1E}"/>
              </a:ext>
            </a:extLst>
          </p:cNvPr>
          <p:cNvSpPr txBox="1"/>
          <p:nvPr/>
        </p:nvSpPr>
        <p:spPr>
          <a:xfrm>
            <a:off x="6610587" y="129086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CCA091-853A-D143-9177-5BE23140F65A}"/>
              </a:ext>
            </a:extLst>
          </p:cNvPr>
          <p:cNvSpPr txBox="1"/>
          <p:nvPr/>
        </p:nvSpPr>
        <p:spPr>
          <a:xfrm>
            <a:off x="7600242" y="14152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2AC26C-38C7-DC42-81B7-5DD8E33234A9}"/>
              </a:ext>
            </a:extLst>
          </p:cNvPr>
          <p:cNvCxnSpPr>
            <a:cxnSpLocks/>
          </p:cNvCxnSpPr>
          <p:nvPr/>
        </p:nvCxnSpPr>
        <p:spPr>
          <a:xfrm>
            <a:off x="4728227" y="1692254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60BBC-307E-EE46-971A-E8E2EE3030A3}"/>
              </a:ext>
            </a:extLst>
          </p:cNvPr>
          <p:cNvSpPr txBox="1"/>
          <p:nvPr/>
        </p:nvSpPr>
        <p:spPr>
          <a:xfrm>
            <a:off x="4623012" y="2314483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3EAC2F2-3EDD-4245-808C-E825DF204B96}"/>
              </a:ext>
            </a:extLst>
          </p:cNvPr>
          <p:cNvCxnSpPr>
            <a:cxnSpLocks/>
          </p:cNvCxnSpPr>
          <p:nvPr/>
        </p:nvCxnSpPr>
        <p:spPr>
          <a:xfrm>
            <a:off x="6287180" y="1700377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61F49E-F1EF-FD4D-BA05-C04685BDEEFA}"/>
              </a:ext>
            </a:extLst>
          </p:cNvPr>
          <p:cNvSpPr txBox="1"/>
          <p:nvPr/>
        </p:nvSpPr>
        <p:spPr>
          <a:xfrm>
            <a:off x="4716653" y="1762156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832995-9613-E142-877E-EE3A1D7E7EFA}"/>
              </a:ext>
            </a:extLst>
          </p:cNvPr>
          <p:cNvSpPr txBox="1"/>
          <p:nvPr/>
        </p:nvSpPr>
        <p:spPr>
          <a:xfrm>
            <a:off x="6297358" y="192485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C7CB7-68A6-E44F-9F0E-69AD7BB29384}"/>
              </a:ext>
            </a:extLst>
          </p:cNvPr>
          <p:cNvSpPr txBox="1"/>
          <p:nvPr/>
        </p:nvSpPr>
        <p:spPr>
          <a:xfrm>
            <a:off x="4602483" y="3166095"/>
            <a:ext cx="22028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backdoor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3329A9-F4C8-6342-B63B-528DC763AC0D}"/>
              </a:ext>
            </a:extLst>
          </p:cNvPr>
          <p:cNvSpPr/>
          <p:nvPr/>
        </p:nvSpPr>
        <p:spPr>
          <a:xfrm>
            <a:off x="4268236" y="23877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35631-EFB7-CF43-A1D4-0F22C29A74F7}"/>
              </a:ext>
            </a:extLst>
          </p:cNvPr>
          <p:cNvSpPr/>
          <p:nvPr/>
        </p:nvSpPr>
        <p:spPr>
          <a:xfrm>
            <a:off x="4459818" y="28429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8E35934-647B-5B4A-91D0-7787F86BD06D}"/>
              </a:ext>
            </a:extLst>
          </p:cNvPr>
          <p:cNvCxnSpPr>
            <a:cxnSpLocks/>
          </p:cNvCxnSpPr>
          <p:nvPr/>
        </p:nvCxnSpPr>
        <p:spPr>
          <a:xfrm>
            <a:off x="4459818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2BDDD07-6D1E-5743-8371-C1A9FEF985BE}"/>
              </a:ext>
            </a:extLst>
          </p:cNvPr>
          <p:cNvCxnSpPr>
            <a:cxnSpLocks/>
          </p:cNvCxnSpPr>
          <p:nvPr/>
        </p:nvCxnSpPr>
        <p:spPr>
          <a:xfrm>
            <a:off x="5165070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476D4E6-1121-4F4F-BAD6-BA75A7222218}"/>
              </a:ext>
            </a:extLst>
          </p:cNvPr>
          <p:cNvSpPr/>
          <p:nvPr/>
        </p:nvSpPr>
        <p:spPr>
          <a:xfrm>
            <a:off x="5918717" y="237795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22F2CD-1D26-8B47-AF45-E09FE3CECDFF}"/>
              </a:ext>
            </a:extLst>
          </p:cNvPr>
          <p:cNvSpPr/>
          <p:nvPr/>
        </p:nvSpPr>
        <p:spPr>
          <a:xfrm>
            <a:off x="5727135" y="2377960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3FD4B8-0F4A-B24F-B9E8-665A19682D34}"/>
              </a:ext>
            </a:extLst>
          </p:cNvPr>
          <p:cNvSpPr/>
          <p:nvPr/>
        </p:nvSpPr>
        <p:spPr>
          <a:xfrm>
            <a:off x="5918717" y="2833239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341523C-2678-8D4E-950C-8FCF86327137}"/>
              </a:ext>
            </a:extLst>
          </p:cNvPr>
          <p:cNvCxnSpPr>
            <a:cxnSpLocks/>
          </p:cNvCxnSpPr>
          <p:nvPr/>
        </p:nvCxnSpPr>
        <p:spPr>
          <a:xfrm>
            <a:off x="5918717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670D64D-17AB-8A4C-AA73-1397D7328FAB}"/>
              </a:ext>
            </a:extLst>
          </p:cNvPr>
          <p:cNvCxnSpPr>
            <a:cxnSpLocks/>
          </p:cNvCxnSpPr>
          <p:nvPr/>
        </p:nvCxnSpPr>
        <p:spPr>
          <a:xfrm>
            <a:off x="6623969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2895FB0-14F7-194B-BBEE-D7BE8C8474E7}"/>
              </a:ext>
            </a:extLst>
          </p:cNvPr>
          <p:cNvSpPr txBox="1"/>
          <p:nvPr/>
        </p:nvSpPr>
        <p:spPr>
          <a:xfrm>
            <a:off x="6081660" y="2291325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47D6030-FDDA-F64D-A4E9-E60987328AEB}"/>
              </a:ext>
            </a:extLst>
          </p:cNvPr>
          <p:cNvCxnSpPr>
            <a:cxnSpLocks/>
          </p:cNvCxnSpPr>
          <p:nvPr/>
        </p:nvCxnSpPr>
        <p:spPr>
          <a:xfrm flipV="1">
            <a:off x="4918527" y="1668065"/>
            <a:ext cx="1150140" cy="6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4C5A2-7BBD-2E4E-ADA6-A0CFFDA3D538}"/>
              </a:ext>
            </a:extLst>
          </p:cNvPr>
          <p:cNvSpPr txBox="1"/>
          <p:nvPr/>
        </p:nvSpPr>
        <p:spPr>
          <a:xfrm>
            <a:off x="3364639" y="1908360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9552F7-C48D-B84D-BB30-A92E77AF2699}"/>
              </a:ext>
            </a:extLst>
          </p:cNvPr>
          <p:cNvSpPr txBox="1"/>
          <p:nvPr/>
        </p:nvSpPr>
        <p:spPr>
          <a:xfrm>
            <a:off x="5256019" y="2023776"/>
            <a:ext cx="858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s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2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= </a:t>
            </a:r>
            <a:r>
              <a:rPr lang="en" altLang="zh-CN" sz="900" b="0" i="1" dirty="0">
                <a:solidFill>
                  <a:srgbClr val="FF0000"/>
                </a:solidFill>
                <a:effectLst/>
                <a:latin typeface="KaTeX_Math"/>
              </a:rPr>
              <a:t>x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(</a:t>
            </a:r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r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1</a:t>
            </a:r>
            <a:r>
              <a:rPr lang="en" altLang="zh-CN" sz="900" i="1" dirty="0">
                <a:solidFill>
                  <a:srgbClr val="FF0000"/>
                </a:solidFill>
                <a:latin typeface="KaTeX_Main"/>
              </a:rPr>
              <a:t>d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)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</a:t>
            </a:r>
            <a:endParaRPr kumimoji="1" lang="zh-CN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53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401396" y="3896700"/>
            <a:ext cx="825136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Implementation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0917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第一PPT，www.1ppt.com">
  <a:themeElements>
    <a:clrScheme name="自定义 403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7BB256"/>
      </a:accent1>
      <a:accent2>
        <a:srgbClr val="F0993A"/>
      </a:accent2>
      <a:accent3>
        <a:srgbClr val="DE2743"/>
      </a:accent3>
      <a:accent4>
        <a:srgbClr val="2A7ABC"/>
      </a:accent4>
      <a:accent5>
        <a:srgbClr val="7BB256"/>
      </a:accent5>
      <a:accent6>
        <a:srgbClr val="F0993A"/>
      </a:accent6>
      <a:hlink>
        <a:srgbClr val="DE2743"/>
      </a:hlink>
      <a:folHlink>
        <a:srgbClr val="2A7ABC"/>
      </a:folHlink>
    </a:clrScheme>
    <a:fontScheme name="xh5uzbti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3520</TotalTime>
  <Words>1716</Words>
  <Application>Microsoft Macintosh PowerPoint</Application>
  <PresentationFormat>宽屏</PresentationFormat>
  <Paragraphs>239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KaTeX_Main</vt:lpstr>
      <vt:lpstr>KaTeX_Math</vt:lpstr>
      <vt:lpstr>Söhne</vt:lpstr>
      <vt:lpstr>Times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手绘灯泡毕业答辩</dc:title>
  <dc:creator>第一PPT</dc:creator>
  <cp:keywords>www.1ppt.com</cp:keywords>
  <dc:description>www.1ppt.com</dc:description>
  <cp:lastModifiedBy>Microsoft Office User</cp:lastModifiedBy>
  <cp:revision>138</cp:revision>
  <dcterms:created xsi:type="dcterms:W3CDTF">2017-04-05T03:07:45Z</dcterms:created>
  <dcterms:modified xsi:type="dcterms:W3CDTF">2023-10-23T08:17:44Z</dcterms:modified>
</cp:coreProperties>
</file>